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BBE88E1-994F-40A3-87C1-68D7D09716D2}" type="datetimeFigureOut">
              <a:rPr lang="en-US" smtClean="0"/>
              <a:pPr/>
              <a:t>11/2/2010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2C7463A-B3A9-456B-9D92-CABA43690517}" type="slidenum">
              <a:rPr lang="en-US" smtClean="0"/>
              <a:pPr/>
              <a:t>‹#›</a:t>
            </a:fld>
            <a:endParaRPr lang="en-US"/>
          </a:p>
        </p:txBody>
      </p:sp>
      <p:pic>
        <p:nvPicPr>
          <p:cNvPr id="8" name="Picture 7" descr="New HIP-USAID logo- Sub_brand_transparent.tif"/>
          <p:cNvPicPr>
            <a:picLocks noChangeAspect="1"/>
          </p:cNvPicPr>
          <p:nvPr userDrawn="1"/>
        </p:nvPicPr>
        <p:blipFill>
          <a:blip r:embed="rId2" cstate="print"/>
          <a:srcRect r="55902"/>
          <a:stretch>
            <a:fillRect/>
          </a:stretch>
        </p:blipFill>
        <p:spPr>
          <a:xfrm>
            <a:off x="304800" y="6019800"/>
            <a:ext cx="1981200" cy="658368"/>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BE88E1-994F-40A3-87C1-68D7D09716D2}" type="datetimeFigureOut">
              <a:rPr lang="en-US" smtClean="0"/>
              <a:pPr/>
              <a:t>11/2/2010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2C7463A-B3A9-456B-9D92-CABA4369051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BE88E1-994F-40A3-87C1-68D7D09716D2}" type="datetimeFigureOut">
              <a:rPr lang="en-US" smtClean="0"/>
              <a:pPr/>
              <a:t>11/2/2010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7463A-B3A9-456B-9D92-CABA4369051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BE88E1-994F-40A3-87C1-68D7D09716D2}" type="datetimeFigureOut">
              <a:rPr lang="en-US" smtClean="0"/>
              <a:pPr/>
              <a:t>11/2/2010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7463A-B3A9-456B-9D92-CABA436905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82C7463A-B3A9-456B-9D92-CABA43690517}" type="slidenum">
              <a:rPr lang="en-US" smtClean="0"/>
              <a:pPr/>
              <a:t>‹#›</a:t>
            </a:fld>
            <a:endParaRPr lang="en-US"/>
          </a:p>
        </p:txBody>
      </p:sp>
      <p:pic>
        <p:nvPicPr>
          <p:cNvPr id="7" name="Picture 6" descr="New HIP-USAID logo- Sub_brand_transparent.tif"/>
          <p:cNvPicPr>
            <a:picLocks noChangeAspect="1"/>
          </p:cNvPicPr>
          <p:nvPr userDrawn="1"/>
        </p:nvPicPr>
        <p:blipFill>
          <a:blip r:embed="rId2" cstate="print"/>
          <a:srcRect r="55902"/>
          <a:stretch>
            <a:fillRect/>
          </a:stretch>
        </p:blipFill>
        <p:spPr>
          <a:xfrm>
            <a:off x="381000" y="6019800"/>
            <a:ext cx="1981200" cy="65836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BE88E1-994F-40A3-87C1-68D7D09716D2}" type="datetimeFigureOut">
              <a:rPr lang="en-US" smtClean="0"/>
              <a:pPr/>
              <a:t>11/2/2010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7463A-B3A9-456B-9D92-CABA436905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BBE88E1-994F-40A3-87C1-68D7D09716D2}" type="datetimeFigureOut">
              <a:rPr lang="en-US" smtClean="0"/>
              <a:pPr/>
              <a:t>11/2/2010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C7463A-B3A9-456B-9D92-CABA4369051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BE88E1-994F-40A3-87C1-68D7D09716D2}" type="datetimeFigureOut">
              <a:rPr lang="en-US" smtClean="0"/>
              <a:pPr/>
              <a:t>11/2/2010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C7463A-B3A9-456B-9D92-CABA436905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BBE88E1-994F-40A3-87C1-68D7D09716D2}" type="datetimeFigureOut">
              <a:rPr lang="en-US" smtClean="0"/>
              <a:pPr/>
              <a:t>11/2/2010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C7463A-B3A9-456B-9D92-CABA436905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BE88E1-994F-40A3-87C1-68D7D09716D2}" type="datetimeFigureOut">
              <a:rPr lang="en-US" smtClean="0"/>
              <a:pPr/>
              <a:t>11/2/2010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C7463A-B3A9-456B-9D92-CABA436905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E88E1-994F-40A3-87C1-68D7D09716D2}" type="datetimeFigureOut">
              <a:rPr lang="en-US" smtClean="0"/>
              <a:pPr/>
              <a:t>11/2/2010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C7463A-B3A9-456B-9D92-CABA436905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BE88E1-994F-40A3-87C1-68D7D09716D2}" type="datetimeFigureOut">
              <a:rPr lang="en-US" smtClean="0"/>
              <a:pPr/>
              <a:t>11/2/2010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C7463A-B3A9-456B-9D92-CABA436905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BBE88E1-994F-40A3-87C1-68D7D09716D2}" type="datetimeFigureOut">
              <a:rPr lang="en-US" smtClean="0"/>
              <a:pPr/>
              <a:t>11/2/2010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2C7463A-B3A9-456B-9D92-CABA4369051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84"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905000"/>
          </a:xfrm>
        </p:spPr>
        <p:txBody>
          <a:bodyPr/>
          <a:lstStyle/>
          <a:p>
            <a:pPr algn="ctr"/>
            <a:r>
              <a:rPr lang="en-US" dirty="0" smtClean="0">
                <a:solidFill>
                  <a:schemeClr val="bg2">
                    <a:lumMod val="20000"/>
                    <a:lumOff val="80000"/>
                  </a:schemeClr>
                </a:solidFill>
              </a:rPr>
              <a:t>SEH Launch Event</a:t>
            </a:r>
            <a:br>
              <a:rPr lang="en-US" dirty="0" smtClean="0">
                <a:solidFill>
                  <a:schemeClr val="bg2">
                    <a:lumMod val="20000"/>
                    <a:lumOff val="80000"/>
                  </a:schemeClr>
                </a:solidFill>
              </a:rPr>
            </a:br>
            <a:r>
              <a:rPr lang="en-US" dirty="0" smtClean="0">
                <a:solidFill>
                  <a:schemeClr val="bg2">
                    <a:lumMod val="20000"/>
                    <a:lumOff val="80000"/>
                  </a:schemeClr>
                </a:solidFill>
              </a:rPr>
              <a:t>Nov. 3-4, 2010</a:t>
            </a:r>
            <a:endParaRPr lang="en-US" dirty="0">
              <a:solidFill>
                <a:schemeClr val="bg2">
                  <a:lumMod val="20000"/>
                  <a:lumOff val="80000"/>
                </a:schemeClr>
              </a:solidFill>
            </a:endParaRPr>
          </a:p>
        </p:txBody>
      </p:sp>
      <p:sp>
        <p:nvSpPr>
          <p:cNvPr id="3" name="Subtitle 2"/>
          <p:cNvSpPr>
            <a:spLocks noGrp="1"/>
          </p:cNvSpPr>
          <p:nvPr>
            <p:ph type="subTitle" idx="1"/>
          </p:nvPr>
        </p:nvSpPr>
        <p:spPr>
          <a:xfrm>
            <a:off x="609600" y="3962400"/>
            <a:ext cx="7854696" cy="1752600"/>
          </a:xfrm>
        </p:spPr>
        <p:txBody>
          <a:bodyPr/>
          <a:lstStyle/>
          <a:p>
            <a:pPr algn="ctr"/>
            <a:r>
              <a:rPr lang="en-US" b="1" dirty="0" smtClean="0"/>
              <a:t>Mark Rasmuson</a:t>
            </a:r>
          </a:p>
          <a:p>
            <a:pPr algn="ctr"/>
            <a:r>
              <a:rPr lang="en-US" b="1" dirty="0" smtClean="0"/>
              <a:t>Introduction to AED</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AED</a:t>
            </a:r>
            <a:endParaRPr lang="en-US" dirty="0"/>
          </a:p>
        </p:txBody>
      </p:sp>
      <p:sp>
        <p:nvSpPr>
          <p:cNvPr id="4" name="Rectangle 3"/>
          <p:cNvSpPr/>
          <p:nvPr/>
        </p:nvSpPr>
        <p:spPr>
          <a:xfrm>
            <a:off x="533400" y="1997839"/>
            <a:ext cx="7391400" cy="3416320"/>
          </a:xfrm>
          <a:prstGeom prst="rect">
            <a:avLst/>
          </a:prstGeom>
        </p:spPr>
        <p:txBody>
          <a:bodyPr wrap="square">
            <a:spAutoFit/>
          </a:bodyPr>
          <a:lstStyle/>
          <a:p>
            <a:endParaRPr lang="en-US" sz="3200" dirty="0" smtClean="0"/>
          </a:p>
          <a:p>
            <a:r>
              <a:rPr lang="en-US" sz="3200" dirty="0" smtClean="0"/>
              <a:t>Founded in 1961, AED is a nonprofit organization working globally to create enduring solutions to critical problems in health, education, social and economic development. </a:t>
            </a:r>
          </a:p>
          <a:p>
            <a:pPr>
              <a:buNone/>
            </a:pPr>
            <a:endParaRPr lang="en-US"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Rectangle 2"/>
          <p:cNvSpPr/>
          <p:nvPr/>
        </p:nvSpPr>
        <p:spPr>
          <a:xfrm>
            <a:off x="762000" y="2133600"/>
            <a:ext cx="7239000" cy="3416320"/>
          </a:xfrm>
          <a:prstGeom prst="rect">
            <a:avLst/>
          </a:prstGeom>
        </p:spPr>
        <p:txBody>
          <a:bodyPr wrap="square">
            <a:spAutoFit/>
          </a:bodyPr>
          <a:lstStyle/>
          <a:p>
            <a:r>
              <a:rPr lang="en-US" sz="2400" dirty="0" smtClean="0"/>
              <a:t>AED believes that working with partners on every level is the only way to affect sustainable change, and we collaborate with partners throughout  the world to develop  and implement ideas that change lives.</a:t>
            </a:r>
          </a:p>
          <a:p>
            <a:endParaRPr lang="en-US" sz="2400" dirty="0" smtClean="0"/>
          </a:p>
          <a:p>
            <a:r>
              <a:rPr lang="en-US" sz="2400" dirty="0" smtClean="0"/>
              <a:t>AED’s worldwide staff of nearly 3000 serves people in all 50 U.S. states and more than 150 countries through more than 300 programs.  90% of in-country staff are from local country or region.</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Program groups at AED</a:t>
            </a:r>
            <a:endParaRPr lang="en-US" dirty="0"/>
          </a:p>
        </p:txBody>
      </p:sp>
      <p:sp>
        <p:nvSpPr>
          <p:cNvPr id="3" name="Rectangle 2"/>
          <p:cNvSpPr/>
          <p:nvPr/>
        </p:nvSpPr>
        <p:spPr>
          <a:xfrm>
            <a:off x="609600" y="2209800"/>
            <a:ext cx="7543800" cy="2246769"/>
          </a:xfrm>
          <a:prstGeom prst="rect">
            <a:avLst/>
          </a:prstGeom>
        </p:spPr>
        <p:txBody>
          <a:bodyPr wrap="square">
            <a:spAutoFit/>
          </a:bodyPr>
          <a:lstStyle/>
          <a:p>
            <a:pPr>
              <a:buFont typeface="Arial" pitchFamily="34" charset="0"/>
              <a:buChar char="•"/>
            </a:pPr>
            <a:r>
              <a:rPr lang="en-US" sz="2800" dirty="0" smtClean="0"/>
              <a:t>  Global Health, Population, and Nutrition</a:t>
            </a:r>
          </a:p>
          <a:p>
            <a:pPr>
              <a:buFont typeface="Arial" pitchFamily="34" charset="0"/>
              <a:buChar char="•"/>
            </a:pPr>
            <a:r>
              <a:rPr lang="en-US" sz="2800" dirty="0" smtClean="0"/>
              <a:t>  Global Learning</a:t>
            </a:r>
          </a:p>
          <a:p>
            <a:pPr>
              <a:buFont typeface="Arial" pitchFamily="34" charset="0"/>
              <a:buChar char="•"/>
            </a:pPr>
            <a:r>
              <a:rPr lang="en-US" sz="2800" dirty="0" smtClean="0"/>
              <a:t>  Leadership and Institutional Development</a:t>
            </a:r>
          </a:p>
          <a:p>
            <a:pPr>
              <a:buFont typeface="Arial" pitchFamily="34" charset="0"/>
              <a:buChar char="•"/>
            </a:pPr>
            <a:r>
              <a:rPr lang="en-US" sz="2800" dirty="0" smtClean="0"/>
              <a:t>  U.S. Education and Workforce Development</a:t>
            </a:r>
          </a:p>
          <a:p>
            <a:pPr>
              <a:buFont typeface="Arial" pitchFamily="34" charset="0"/>
              <a:buChar char="•"/>
            </a:pPr>
            <a:r>
              <a:rPr lang="en-US" sz="2800" dirty="0" smtClean="0"/>
              <a:t>  Social Change</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53312"/>
          </a:xfrm>
        </p:spPr>
        <p:txBody>
          <a:bodyPr>
            <a:normAutofit fontScale="90000"/>
          </a:bodyPr>
          <a:lstStyle/>
          <a:p>
            <a:r>
              <a:rPr lang="en-US" dirty="0" smtClean="0"/>
              <a:t>Global Health, Population, and Nutrition Group (GHPN)</a:t>
            </a:r>
            <a:endParaRPr lang="en-US" dirty="0"/>
          </a:p>
        </p:txBody>
      </p:sp>
      <p:sp>
        <p:nvSpPr>
          <p:cNvPr id="3" name="Rectangle 2"/>
          <p:cNvSpPr/>
          <p:nvPr/>
        </p:nvSpPr>
        <p:spPr>
          <a:xfrm>
            <a:off x="762000" y="2828836"/>
            <a:ext cx="7162800" cy="1815882"/>
          </a:xfrm>
          <a:prstGeom prst="rect">
            <a:avLst/>
          </a:prstGeom>
        </p:spPr>
        <p:txBody>
          <a:bodyPr wrap="square">
            <a:spAutoFit/>
          </a:bodyPr>
          <a:lstStyle/>
          <a:p>
            <a:pPr>
              <a:buFont typeface="Arial" pitchFamily="34" charset="0"/>
              <a:buChar char="•"/>
            </a:pPr>
            <a:r>
              <a:rPr lang="en-US" sz="2800" dirty="0" smtClean="0"/>
              <a:t>  Programs/staff in 27 countries</a:t>
            </a:r>
          </a:p>
          <a:p>
            <a:pPr>
              <a:buFont typeface="Arial" pitchFamily="34" charset="0"/>
              <a:buChar char="•"/>
            </a:pPr>
            <a:r>
              <a:rPr lang="en-US" sz="2800" dirty="0" smtClean="0"/>
              <a:t>  400 staff worldwide  (55% outside U.S.)</a:t>
            </a:r>
          </a:p>
          <a:p>
            <a:pPr>
              <a:buFont typeface="Arial" pitchFamily="34" charset="0"/>
              <a:buChar char="•"/>
            </a:pPr>
            <a:r>
              <a:rPr lang="en-US" sz="2800" dirty="0" smtClean="0"/>
              <a:t>  60 projects</a:t>
            </a:r>
          </a:p>
          <a:p>
            <a:pPr>
              <a:buFont typeface="Arial" pitchFamily="34" charset="0"/>
              <a:buChar char="•"/>
            </a:pPr>
            <a:r>
              <a:rPr lang="en-US" sz="2800" dirty="0" smtClean="0"/>
              <a:t>  Annual budget:  approx  $75 million</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Centers in GHPN</a:t>
            </a:r>
            <a:endParaRPr lang="en-US" dirty="0"/>
          </a:p>
        </p:txBody>
      </p:sp>
      <p:sp>
        <p:nvSpPr>
          <p:cNvPr id="3" name="Rectangle 2"/>
          <p:cNvSpPr/>
          <p:nvPr/>
        </p:nvSpPr>
        <p:spPr>
          <a:xfrm>
            <a:off x="381000" y="2514600"/>
            <a:ext cx="8153400" cy="2369880"/>
          </a:xfrm>
          <a:prstGeom prst="rect">
            <a:avLst/>
          </a:prstGeom>
        </p:spPr>
        <p:txBody>
          <a:bodyPr wrap="square">
            <a:spAutoFit/>
          </a:bodyPr>
          <a:lstStyle/>
          <a:p>
            <a:pPr>
              <a:buFont typeface="Arial" pitchFamily="34" charset="0"/>
              <a:buChar char="•"/>
            </a:pPr>
            <a:r>
              <a:rPr lang="en-US" sz="2400" dirty="0" smtClean="0"/>
              <a:t>  Center for Global Health Communication and Marketing</a:t>
            </a:r>
          </a:p>
          <a:p>
            <a:pPr>
              <a:buFont typeface="Arial" pitchFamily="34" charset="0"/>
              <a:buChar char="•"/>
            </a:pPr>
            <a:r>
              <a:rPr lang="en-US" sz="2400" dirty="0" smtClean="0"/>
              <a:t>  Center for Nutrition</a:t>
            </a:r>
          </a:p>
          <a:p>
            <a:pPr>
              <a:buFont typeface="Arial" pitchFamily="34" charset="0"/>
              <a:buChar char="•"/>
            </a:pPr>
            <a:r>
              <a:rPr lang="en-US" sz="2400" dirty="0" smtClean="0"/>
              <a:t>  Center for Private Sector Health Initiatives</a:t>
            </a:r>
          </a:p>
          <a:p>
            <a:pPr>
              <a:buFont typeface="Arial" pitchFamily="34" charset="0"/>
              <a:buChar char="•"/>
            </a:pPr>
            <a:r>
              <a:rPr lang="en-US" sz="2400" dirty="0" smtClean="0"/>
              <a:t>  Center for Health Policy and Capacity Development</a:t>
            </a:r>
          </a:p>
          <a:p>
            <a:pPr>
              <a:buFont typeface="Arial" pitchFamily="34" charset="0"/>
              <a:buChar char="•"/>
            </a:pPr>
            <a:r>
              <a:rPr lang="en-US" sz="2400" dirty="0" smtClean="0"/>
              <a:t>  </a:t>
            </a:r>
            <a:r>
              <a:rPr lang="en-US" sz="2400" dirty="0" err="1" smtClean="0"/>
              <a:t>Satellife</a:t>
            </a:r>
            <a:r>
              <a:rPr lang="en-US" sz="2400" dirty="0" smtClean="0"/>
              <a:t> Center for Health Information and Technology</a:t>
            </a:r>
          </a:p>
          <a:p>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 to SEH Partnership</a:t>
            </a:r>
            <a:endParaRPr lang="en-US" dirty="0"/>
          </a:p>
        </p:txBody>
      </p:sp>
      <p:sp>
        <p:nvSpPr>
          <p:cNvPr id="3" name="Rectangle 2"/>
          <p:cNvSpPr/>
          <p:nvPr/>
        </p:nvSpPr>
        <p:spPr>
          <a:xfrm>
            <a:off x="533400" y="2286000"/>
            <a:ext cx="7543800" cy="3046988"/>
          </a:xfrm>
          <a:prstGeom prst="rect">
            <a:avLst/>
          </a:prstGeom>
        </p:spPr>
        <p:txBody>
          <a:bodyPr wrap="square">
            <a:spAutoFit/>
          </a:bodyPr>
          <a:lstStyle/>
          <a:p>
            <a:r>
              <a:rPr lang="en-US" sz="2400" dirty="0" smtClean="0"/>
              <a:t>“….a small number of core organizations with broad capabilities in WASH and IAQ and extensive field presence, complemented by carefully selected resource groups offering additional country presence and specialized expertise in OR, finance, innovation, and knowledge management.” </a:t>
            </a:r>
          </a:p>
          <a:p>
            <a:endParaRPr lang="en-US" sz="2400" dirty="0" smtClean="0"/>
          </a:p>
          <a:p>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Rectangle 2"/>
          <p:cNvSpPr/>
          <p:nvPr/>
        </p:nvSpPr>
        <p:spPr>
          <a:xfrm>
            <a:off x="685800" y="1905000"/>
            <a:ext cx="7620000" cy="3046988"/>
          </a:xfrm>
          <a:prstGeom prst="rect">
            <a:avLst/>
          </a:prstGeom>
        </p:spPr>
        <p:txBody>
          <a:bodyPr wrap="square">
            <a:spAutoFit/>
          </a:bodyPr>
          <a:lstStyle/>
          <a:p>
            <a:pPr>
              <a:buFont typeface="Arial" pitchFamily="34" charset="0"/>
              <a:buChar char="•"/>
            </a:pPr>
            <a:r>
              <a:rPr lang="en-US" sz="2400" dirty="0" smtClean="0"/>
              <a:t>  Core Partners</a:t>
            </a:r>
          </a:p>
          <a:p>
            <a:pPr>
              <a:buFont typeface="Arial" pitchFamily="34" charset="0"/>
              <a:buChar char="•"/>
            </a:pPr>
            <a:r>
              <a:rPr lang="en-US" sz="2400" dirty="0" smtClean="0"/>
              <a:t>  Field Implementation Resource Group</a:t>
            </a:r>
          </a:p>
          <a:p>
            <a:pPr>
              <a:buFont typeface="Arial" pitchFamily="34" charset="0"/>
              <a:buChar char="•"/>
            </a:pPr>
            <a:r>
              <a:rPr lang="en-US" sz="2400" dirty="0" smtClean="0"/>
              <a:t>  Innovation and Operations Research Resource Group</a:t>
            </a:r>
          </a:p>
          <a:p>
            <a:pPr>
              <a:buFont typeface="Arial" pitchFamily="34" charset="0"/>
              <a:buChar char="•"/>
            </a:pPr>
            <a:r>
              <a:rPr lang="en-US" sz="2400" dirty="0" smtClean="0"/>
              <a:t>  Finance Resource Group</a:t>
            </a:r>
          </a:p>
          <a:p>
            <a:pPr>
              <a:buFont typeface="Arial" pitchFamily="34" charset="0"/>
              <a:buChar char="•"/>
            </a:pPr>
            <a:r>
              <a:rPr lang="en-US" sz="2400" dirty="0" smtClean="0"/>
              <a:t>  Knowledge Management Resource Group</a:t>
            </a:r>
          </a:p>
          <a:p>
            <a:pPr>
              <a:buFont typeface="Arial" pitchFamily="34" charset="0"/>
              <a:buChar char="•"/>
            </a:pPr>
            <a:r>
              <a:rPr lang="en-US" sz="2400" dirty="0" smtClean="0"/>
              <a:t>  Public-Private Partnership Resource Group</a:t>
            </a:r>
          </a:p>
          <a:p>
            <a:pPr>
              <a:buFont typeface="Arial" pitchFamily="34" charset="0"/>
              <a:buChar char="•"/>
            </a:pPr>
            <a:r>
              <a:rPr lang="en-US" sz="2400" dirty="0" smtClean="0"/>
              <a:t>  Collaborating Organizations</a:t>
            </a:r>
          </a:p>
          <a:p>
            <a:pPr>
              <a:buFont typeface="Arial" pitchFamily="34" charset="0"/>
              <a:buChar char="•"/>
            </a:pPr>
            <a:r>
              <a:rPr lang="en-US" sz="2400" dirty="0" smtClean="0"/>
              <a:t>  Local and Regional Partners</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of appreciation for</a:t>
            </a:r>
            <a:endParaRPr lang="en-US" dirty="0"/>
          </a:p>
        </p:txBody>
      </p:sp>
      <p:sp>
        <p:nvSpPr>
          <p:cNvPr id="3" name="Rectangle 2"/>
          <p:cNvSpPr/>
          <p:nvPr/>
        </p:nvSpPr>
        <p:spPr>
          <a:xfrm>
            <a:off x="1066800" y="2828836"/>
            <a:ext cx="6248400" cy="2739211"/>
          </a:xfrm>
          <a:prstGeom prst="rect">
            <a:avLst/>
          </a:prstGeom>
        </p:spPr>
        <p:txBody>
          <a:bodyPr wrap="square">
            <a:spAutoFit/>
          </a:bodyPr>
          <a:lstStyle/>
          <a:p>
            <a:pPr>
              <a:buFont typeface="Arial" pitchFamily="34" charset="0"/>
              <a:buChar char="•"/>
            </a:pPr>
            <a:r>
              <a:rPr lang="en-US" sz="2800" dirty="0" smtClean="0"/>
              <a:t>  </a:t>
            </a:r>
            <a:r>
              <a:rPr lang="en-US" sz="2400" dirty="0" smtClean="0"/>
              <a:t>Joining our team</a:t>
            </a:r>
          </a:p>
          <a:p>
            <a:pPr>
              <a:buFont typeface="Arial" pitchFamily="34" charset="0"/>
              <a:buChar char="•"/>
            </a:pPr>
            <a:endParaRPr lang="en-US" sz="2400" dirty="0" smtClean="0"/>
          </a:p>
          <a:p>
            <a:pPr>
              <a:buFont typeface="Arial" pitchFamily="34" charset="0"/>
              <a:buChar char="•"/>
            </a:pPr>
            <a:r>
              <a:rPr lang="en-US" sz="2400" dirty="0" smtClean="0"/>
              <a:t>  Understanding the funding environment and keeping realistic expectations</a:t>
            </a:r>
          </a:p>
          <a:p>
            <a:endParaRPr lang="en-US" sz="2400" dirty="0" smtClean="0"/>
          </a:p>
          <a:p>
            <a:pPr>
              <a:buFont typeface="Arial" pitchFamily="34" charset="0"/>
              <a:buChar char="•"/>
            </a:pPr>
            <a:r>
              <a:rPr lang="en-US" sz="2400" dirty="0" smtClean="0"/>
              <a:t>  Helping identify and nurture opportunities   for field activities (and cost-sharing)</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365</TotalTime>
  <Words>333</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SEH Launch Event Nov. 3-4, 2010</vt:lpstr>
      <vt:lpstr>Introduction to AED</vt:lpstr>
      <vt:lpstr>Slide 3</vt:lpstr>
      <vt:lpstr>5 Program groups at AED</vt:lpstr>
      <vt:lpstr>Global Health, Population, and Nutrition Group (GHPN)</vt:lpstr>
      <vt:lpstr>5 Centers in GHPN</vt:lpstr>
      <vt:lpstr>Approach to SEH Partnership</vt:lpstr>
      <vt:lpstr>Slide 8</vt:lpstr>
      <vt:lpstr>A note of appreciation for</vt:lpstr>
    </vt:vector>
  </TitlesOfParts>
  <Company>AED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SEH Launch Event, Nov. 3-4, 2010</dc:title>
  <dc:creator>pmantey</dc:creator>
  <cp:lastModifiedBy>spencer goodfriend</cp:lastModifiedBy>
  <cp:revision>30</cp:revision>
  <dcterms:created xsi:type="dcterms:W3CDTF">2010-11-01T17:39:30Z</dcterms:created>
  <dcterms:modified xsi:type="dcterms:W3CDTF">2010-11-02T20:50:17Z</dcterms:modified>
</cp:coreProperties>
</file>